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handoutMasterIdLst>
    <p:handoutMasterId r:id="rId15"/>
  </p:handoutMasterIdLst>
  <p:sldIdLst>
    <p:sldId id="256" r:id="rId5"/>
    <p:sldId id="257" r:id="rId6"/>
    <p:sldId id="264" r:id="rId7"/>
    <p:sldId id="258" r:id="rId8"/>
    <p:sldId id="267" r:id="rId9"/>
    <p:sldId id="266" r:id="rId10"/>
    <p:sldId id="259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72" autoAdjust="0"/>
    <p:restoredTop sz="86369" autoAdjust="0"/>
  </p:normalViewPr>
  <p:slideViewPr>
    <p:cSldViewPr snapToGrid="0" snapToObjects="1">
      <p:cViewPr varScale="1">
        <p:scale>
          <a:sx n="101" d="100"/>
          <a:sy n="101" d="100"/>
        </p:scale>
        <p:origin x="24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9" d="100"/>
          <a:sy n="89" d="100"/>
        </p:scale>
        <p:origin x="2838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0D050B8-0939-B358-3C9C-0DA2FEF9001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8FC6C4-DABC-CD9B-093B-82692385E9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C120E-8039-4B46-83D6-7515C92AA625}" type="datetimeFigureOut">
              <a:rPr lang="en-GB" smtClean="0"/>
              <a:t>24/07/2025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75ACC2-9A19-9A52-2AE9-2EAF4AD5F91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0CB2DE-A748-742A-4CB1-25ECDCD483C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393774-9702-49B0-8008-598C152411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772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>
          <a:gsLst>
            <a:gs pos="50000">
              <a:schemeClr val="bg1">
                <a:lumMod val="65000"/>
              </a:schemeClr>
            </a:gs>
            <a:gs pos="0">
              <a:schemeClr val="bg1">
                <a:lumMod val="50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none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sz="1800" dirty="0">
                <a:solidFill>
                  <a:schemeClr val="bg1">
                    <a:lumMod val="50000"/>
                  </a:schemeClr>
                </a:solidFill>
                <a:latin typeface="Papyrus" panose="03070502060502030205" pitchFamily="66" charset="0"/>
              </a:rPr>
              <a:t>AI - Approaches, Methods, and Tools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sz="1400" dirty="0">
                <a:latin typeface="Papyrus" panose="03070502060502030205" pitchFamily="66" charset="0"/>
              </a:rPr>
              <a:t>An overview of Artificial Intelligence concepts and applications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ADEEEA-1DD8-B3BA-05A3-780BB8823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718" y="4649329"/>
            <a:ext cx="6370872" cy="17862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A25A1DF-1C27-D425-F683-A8E15F5EF659}"/>
              </a:ext>
            </a:extLst>
          </p:cNvPr>
          <p:cNvSpPr txBox="1"/>
          <p:nvPr/>
        </p:nvSpPr>
        <p:spPr>
          <a:xfrm>
            <a:off x="2286000" y="430639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800" dirty="0"/>
              <a:t>Conclusion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738193-920F-D7A9-FEFA-386E8786DA69}"/>
              </a:ext>
            </a:extLst>
          </p:cNvPr>
          <p:cNvSpPr txBox="1"/>
          <p:nvPr/>
        </p:nvSpPr>
        <p:spPr>
          <a:xfrm>
            <a:off x="1358660" y="1736089"/>
            <a:ext cx="642667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AI encompasses a range of approaches and tools</a:t>
            </a:r>
          </a:p>
          <a:p>
            <a:endParaRPr lang="en-GB" dirty="0"/>
          </a:p>
          <a:p>
            <a:r>
              <a:rPr lang="en-GB" dirty="0"/>
              <a:t>It is transforming industries and daily life</a:t>
            </a:r>
          </a:p>
          <a:p>
            <a:endParaRPr lang="en-GB" dirty="0"/>
          </a:p>
          <a:p>
            <a:r>
              <a:rPr lang="en-GB" dirty="0"/>
              <a:t>Understanding AI is crucial for leveraging its potential</a:t>
            </a:r>
          </a:p>
          <a:p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- </a:t>
            </a:r>
            <a:r>
              <a:rPr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Simulation of human intelligence in machines</a:t>
            </a:r>
          </a:p>
          <a:p>
            <a:pPr marL="0" indent="0">
              <a:buNone/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- </a:t>
            </a:r>
            <a:r>
              <a:rPr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Enables machines to perform tasks like reasoning, learning, and problem-solving</a:t>
            </a:r>
          </a:p>
          <a:p>
            <a:pPr marL="0" indent="0">
              <a:buNone/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- </a:t>
            </a:r>
            <a:r>
              <a:rPr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Used in various domains such as healthcare, finance, and transportation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C16B88-BFDD-CBE5-D1DA-3E7C2238685E}"/>
              </a:ext>
            </a:extLst>
          </p:cNvPr>
          <p:cNvSpPr txBox="1"/>
          <p:nvPr/>
        </p:nvSpPr>
        <p:spPr>
          <a:xfrm>
            <a:off x="1811546" y="461417"/>
            <a:ext cx="590046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400" dirty="0">
                <a:solidFill>
                  <a:schemeClr val="bg1">
                    <a:lumMod val="50000"/>
                  </a:schemeClr>
                </a:solidFill>
                <a:latin typeface="Aldhabi" panose="020F0502020204030204" pitchFamily="2" charset="-78"/>
                <a:cs typeface="Aldhabi" panose="020F0502020204030204" pitchFamily="2" charset="-78"/>
              </a:rPr>
              <a:t>What is Artificial Intelligence (AI)?</a:t>
            </a:r>
            <a:endParaRPr lang="en-GB" sz="4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3FEE6A3-57A7-6FB7-FE45-F8D15246E7CD}"/>
              </a:ext>
            </a:extLst>
          </p:cNvPr>
          <p:cNvSpPr txBox="1"/>
          <p:nvPr/>
        </p:nvSpPr>
        <p:spPr>
          <a:xfrm>
            <a:off x="1931958" y="646802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Dreaming Outloud Script Pro" panose="020F0502020204030204" pitchFamily="66" charset="0"/>
                <a:cs typeface="Dreaming Outloud Script Pro" panose="020F0502020204030204" pitchFamily="66" charset="0"/>
              </a:rPr>
              <a:t>What do you think that AI Should be used for?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99BB55-2D19-E26B-7E27-55CE8A94B8CC}"/>
              </a:ext>
            </a:extLst>
          </p:cNvPr>
          <p:cNvSpPr txBox="1"/>
          <p:nvPr/>
        </p:nvSpPr>
        <p:spPr>
          <a:xfrm>
            <a:off x="1992702" y="1526875"/>
            <a:ext cx="5098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Click  the </a:t>
            </a:r>
            <a:r>
              <a:rPr lang="en-GB" dirty="0">
                <a:solidFill>
                  <a:srgbClr val="92D050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green</a:t>
            </a:r>
            <a:r>
              <a:rPr lang="en-GB" dirty="0"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 button to choose “the good”</a:t>
            </a:r>
          </a:p>
          <a:p>
            <a:r>
              <a:rPr lang="en-GB" dirty="0"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Click the </a:t>
            </a:r>
            <a:r>
              <a:rPr lang="en-GB" dirty="0">
                <a:solidFill>
                  <a:srgbClr val="FF0000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red</a:t>
            </a:r>
            <a:r>
              <a:rPr lang="en-GB" dirty="0"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 button to choose “the bad”</a:t>
            </a:r>
          </a:p>
          <a:p>
            <a:r>
              <a:rPr lang="en-GB" dirty="0"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Click the </a:t>
            </a:r>
            <a:r>
              <a:rPr lang="en-GB" dirty="0">
                <a:solidFill>
                  <a:srgbClr val="00B0F0"/>
                </a:solidFill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blue</a:t>
            </a:r>
            <a:r>
              <a:rPr lang="en-GB" dirty="0">
                <a:latin typeface="Dreaming Outloud Script Pro" panose="03050502040304050704" pitchFamily="66" charset="0"/>
                <a:cs typeface="Dreaming Outloud Script Pro" panose="03050502040304050704" pitchFamily="66" charset="0"/>
              </a:rPr>
              <a:t> button to choose “the ugly”</a:t>
            </a:r>
          </a:p>
        </p:txBody>
      </p:sp>
      <p:sp>
        <p:nvSpPr>
          <p:cNvPr id="14" name="Action Button: Blank 13">
            <a:hlinkClick r:id="" action="ppaction://hlinkshowjump?jump=nextslide" highlightClick="1">
              <a:snd r:embed="rId2" name="type.wav"/>
            </a:hlinkClick>
            <a:extLst>
              <a:ext uri="{FF2B5EF4-FFF2-40B4-BE49-F238E27FC236}">
                <a16:creationId xmlns:a16="http://schemas.microsoft.com/office/drawing/2014/main" id="{870B44F2-DE6B-40E7-189A-A2F617A50097}"/>
              </a:ext>
            </a:extLst>
          </p:cNvPr>
          <p:cNvSpPr/>
          <p:nvPr/>
        </p:nvSpPr>
        <p:spPr>
          <a:xfrm>
            <a:off x="2122099" y="2760453"/>
            <a:ext cx="1061049" cy="992037"/>
          </a:xfrm>
          <a:prstGeom prst="actionButtonBlan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ction Button: Blank 14">
            <a:hlinkClick r:id="" action="ppaction://hlinkshowjump?jump=nextslide" highlightClick="1">
              <a:snd r:embed="rId3" name="whoosh.wav"/>
            </a:hlinkClick>
            <a:extLst>
              <a:ext uri="{FF2B5EF4-FFF2-40B4-BE49-F238E27FC236}">
                <a16:creationId xmlns:a16="http://schemas.microsoft.com/office/drawing/2014/main" id="{E3582E9E-6F72-4B86-338F-0D413B9E59DF}"/>
              </a:ext>
            </a:extLst>
          </p:cNvPr>
          <p:cNvSpPr/>
          <p:nvPr/>
        </p:nvSpPr>
        <p:spPr>
          <a:xfrm>
            <a:off x="3779808" y="2774829"/>
            <a:ext cx="1061049" cy="992037"/>
          </a:xfrm>
          <a:prstGeom prst="actionButtonBlank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ction Button: Blank 15">
            <a:hlinkClick r:id="" action="ppaction://hlinkshowjump?jump=nextslide" highlightClick="1">
              <a:snd r:embed="rId4" name="suction.wav"/>
            </a:hlinkClick>
            <a:extLst>
              <a:ext uri="{FF2B5EF4-FFF2-40B4-BE49-F238E27FC236}">
                <a16:creationId xmlns:a16="http://schemas.microsoft.com/office/drawing/2014/main" id="{1ED94149-F44E-EE79-82FF-4CB970BFAFF3}"/>
              </a:ext>
            </a:extLst>
          </p:cNvPr>
          <p:cNvSpPr/>
          <p:nvPr/>
        </p:nvSpPr>
        <p:spPr>
          <a:xfrm>
            <a:off x="5437518" y="2805022"/>
            <a:ext cx="1061049" cy="992037"/>
          </a:xfrm>
          <a:prstGeom prst="actionButtonBlank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512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Also known as Good Old-Fashioned AI (GOFAI)</a:t>
            </a:r>
          </a:p>
          <a:p>
            <a:pPr marL="0" indent="0">
              <a:buNone/>
            </a:pPr>
            <a:r>
              <a:rPr lang="en-GB" dirty="0">
                <a:latin typeface="Corbel Light" panose="020B0303020204020204" pitchFamily="34" charset="0"/>
              </a:rPr>
              <a:t>🧠 Core Characteristics</a:t>
            </a:r>
          </a:p>
          <a:p>
            <a:r>
              <a:rPr lang="en-GB" dirty="0">
                <a:latin typeface="Corbel Light" panose="020B0303020204020204" pitchFamily="34" charset="0"/>
              </a:rPr>
              <a:t>Rule-Based Reasoning: Uses if-then rules to derive conclusions.</a:t>
            </a:r>
          </a:p>
          <a:p>
            <a:r>
              <a:rPr lang="en-GB" dirty="0">
                <a:latin typeface="Corbel Light" panose="020B0303020204020204" pitchFamily="34" charset="0"/>
              </a:rPr>
              <a:t>Symbol Manipulation: Operates on symbols that represent real-world entities and concepts.</a:t>
            </a:r>
          </a:p>
          <a:p>
            <a:r>
              <a:rPr lang="en-GB" dirty="0">
                <a:latin typeface="Corbel Light" panose="020B0303020204020204" pitchFamily="34" charset="0"/>
              </a:rPr>
              <a:t>Logic-Based Inference: Employs formal logic (e.g., propositional, predicate logic) for reasoning.</a:t>
            </a:r>
          </a:p>
          <a:p>
            <a:r>
              <a:rPr lang="en-GB" dirty="0">
                <a:latin typeface="Corbel Light" panose="020B0303020204020204" pitchFamily="34" charset="0"/>
              </a:rPr>
              <a:t>Explicit Knowledge Representation: Knowledge is encoded in a structured, human-readable format.</a:t>
            </a:r>
          </a:p>
          <a:p>
            <a:pPr marL="0" indent="0">
              <a:buNone/>
            </a:pPr>
            <a:r>
              <a:rPr lang="en-GB" dirty="0">
                <a:latin typeface="Corbel Light" panose="020B0303020204020204" pitchFamily="34" charset="0"/>
              </a:rPr>
              <a:t>📚 Knowledge Representation</a:t>
            </a:r>
          </a:p>
          <a:p>
            <a:r>
              <a:rPr lang="en-GB" dirty="0">
                <a:latin typeface="Corbel Light" panose="020B0303020204020204" pitchFamily="34" charset="0"/>
              </a:rPr>
              <a:t>Ontologies: Structured frameworks for organizing information.</a:t>
            </a:r>
          </a:p>
          <a:p>
            <a:r>
              <a:rPr lang="en-GB" dirty="0">
                <a:latin typeface="Corbel Light" panose="020B0303020204020204" pitchFamily="34" charset="0"/>
              </a:rPr>
              <a:t>Semantic Networks: Graph structures representing relationships between concepts.</a:t>
            </a:r>
          </a:p>
          <a:p>
            <a:r>
              <a:rPr lang="en-GB" dirty="0">
                <a:latin typeface="Corbel Light" panose="020B0303020204020204" pitchFamily="34" charset="0"/>
              </a:rPr>
              <a:t>Frames: Data structures for representing stereotyped situations.</a:t>
            </a:r>
          </a:p>
          <a:p>
            <a:r>
              <a:rPr lang="en-GB" dirty="0">
                <a:latin typeface="Corbel Light" panose="020B0303020204020204" pitchFamily="34" charset="0"/>
              </a:rPr>
              <a:t>Production Rules: Condition-action pairs used in expert systems.</a:t>
            </a:r>
          </a:p>
          <a:p>
            <a:r>
              <a:rPr lang="en-GB" dirty="0">
                <a:latin typeface="Corbel Light" panose="020B0303020204020204" pitchFamily="34" charset="0"/>
              </a:rPr>
              <a:t>First-Order Logic: Common formalism for expressing facts and rules.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F8E0096-C503-6CE2-2043-13C6F3F69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 eaLnBrk="1" latinLnBrk="0" hangingPunct="1"/>
            <a:r>
              <a:rPr lang="en-GB" sz="5400" kern="1200" dirty="0">
                <a:solidFill>
                  <a:srgbClr val="F2F2F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Symbolic AI</a:t>
            </a:r>
            <a:endParaRPr lang="en-GB" dirty="0"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6F7B6-B8BC-51E4-62CC-43196EE52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Symbolic AI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DAC7B-8670-35DD-6CEA-EBE9CE078E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>
                <a:latin typeface="Corbel Light" panose="020B0303020204020204" pitchFamily="34" charset="0"/>
              </a:rPr>
              <a:t>🧰 Techniques &amp; Tools</a:t>
            </a:r>
          </a:p>
          <a:p>
            <a:r>
              <a:rPr lang="en-GB" dirty="0">
                <a:latin typeface="Corbel Light" panose="020B0303020204020204" pitchFamily="34" charset="0"/>
              </a:rPr>
              <a:t>Expert Systems: Programs that emulate decision-making abilities of human experts.</a:t>
            </a:r>
          </a:p>
          <a:p>
            <a:r>
              <a:rPr lang="en-GB" dirty="0">
                <a:latin typeface="Corbel Light" panose="020B0303020204020204" pitchFamily="34" charset="0"/>
              </a:rPr>
              <a:t>Theorem Provers: Tools that derive logical conclusions from axioms.</a:t>
            </a:r>
          </a:p>
          <a:p>
            <a:r>
              <a:rPr lang="en-GB" dirty="0">
                <a:latin typeface="Corbel Light" panose="020B0303020204020204" pitchFamily="34" charset="0"/>
              </a:rPr>
              <a:t>Planning Systems: Generate sequences of actions to achieve goals (e.g., STRIPS).</a:t>
            </a:r>
          </a:p>
          <a:p>
            <a:r>
              <a:rPr lang="en-GB" dirty="0">
                <a:latin typeface="Corbel Light" panose="020B0303020204020204" pitchFamily="34" charset="0"/>
              </a:rPr>
              <a:t>Constraint Satisfaction Problems (CSPs): Solving problems defined by constraints (e.g., Sudoku).</a:t>
            </a:r>
          </a:p>
          <a:p>
            <a:r>
              <a:rPr lang="en-GB" dirty="0">
                <a:latin typeface="Corbel Light" panose="020B0303020204020204" pitchFamily="34" charset="0"/>
              </a:rPr>
              <a:t>Knowledge Bases: Central repositories of facts and rules.</a:t>
            </a:r>
          </a:p>
          <a:p>
            <a:pPr marL="0" indent="0">
              <a:buNone/>
            </a:pPr>
            <a:r>
              <a:rPr lang="en-GB" dirty="0">
                <a:latin typeface="Corbel Light" panose="020B0303020204020204" pitchFamily="34" charset="0"/>
              </a:rPr>
              <a:t>🧪 Strengths</a:t>
            </a:r>
          </a:p>
          <a:p>
            <a:r>
              <a:rPr lang="en-GB" dirty="0">
                <a:latin typeface="Corbel Light" panose="020B0303020204020204" pitchFamily="34" charset="0"/>
              </a:rPr>
              <a:t>Transparency: Easy to understand and debug due to explicit rules.</a:t>
            </a:r>
          </a:p>
          <a:p>
            <a:r>
              <a:rPr lang="en-GB" dirty="0">
                <a:latin typeface="Corbel Light" panose="020B0303020204020204" pitchFamily="34" charset="0"/>
              </a:rPr>
              <a:t>Deterministic Behaviour: Predictable and explainable outputs.</a:t>
            </a:r>
          </a:p>
          <a:p>
            <a:r>
              <a:rPr lang="en-GB" dirty="0">
                <a:latin typeface="Corbel Light" panose="020B0303020204020204" pitchFamily="34" charset="0"/>
              </a:rPr>
              <a:t>Domain Expertise: Effective in well-defined, rule-heavy domains (e.g., legal, medical).</a:t>
            </a:r>
          </a:p>
          <a:p>
            <a:r>
              <a:rPr lang="en-GB" dirty="0">
                <a:latin typeface="Corbel Light" panose="020B0303020204020204" pitchFamily="34" charset="0"/>
              </a:rPr>
              <a:t>No Need for Large Data: Unlike ML, it doesn’t require massive datasets.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9578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D9C22-9F20-7456-40C2-283508FEE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Symbolic AI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D1491E-B89E-3F5D-42AA-537B17B86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dirty="0">
                <a:latin typeface="Corbel Light" panose="020B0303020204020204" pitchFamily="34" charset="0"/>
              </a:rPr>
              <a:t>⚠️ Limitations</a:t>
            </a:r>
          </a:p>
          <a:p>
            <a:r>
              <a:rPr lang="en-GB" dirty="0">
                <a:latin typeface="Corbel Light" panose="020B0303020204020204" pitchFamily="34" charset="0"/>
              </a:rPr>
              <a:t>Brittleness: Fails when encountering scenarios not covered by rules.</a:t>
            </a:r>
          </a:p>
          <a:p>
            <a:r>
              <a:rPr lang="en-GB" dirty="0">
                <a:latin typeface="Corbel Light" panose="020B0303020204020204" pitchFamily="34" charset="0"/>
              </a:rPr>
              <a:t>Scalability Issues: Difficult to maintain and expand large rule sets.</a:t>
            </a:r>
          </a:p>
          <a:p>
            <a:r>
              <a:rPr lang="en-GB" dirty="0">
                <a:latin typeface="Corbel Light" panose="020B0303020204020204" pitchFamily="34" charset="0"/>
              </a:rPr>
              <a:t>Lack of Learning: Cannot adapt or learn from new data without manual updates.</a:t>
            </a:r>
          </a:p>
          <a:p>
            <a:r>
              <a:rPr lang="en-GB" dirty="0">
                <a:latin typeface="Corbel Light" panose="020B0303020204020204" pitchFamily="34" charset="0"/>
              </a:rPr>
              <a:t>Poor Performance in Noisy Environments: Struggles with ambiguity and uncertainty.</a:t>
            </a:r>
          </a:p>
          <a:p>
            <a:pPr marL="0" indent="0">
              <a:buNone/>
            </a:pPr>
            <a:r>
              <a:rPr lang="en-GB" dirty="0">
                <a:latin typeface="Corbel Light" panose="020B0303020204020204" pitchFamily="34" charset="0"/>
              </a:rPr>
              <a:t>🌐 Applications</a:t>
            </a:r>
          </a:p>
          <a:p>
            <a:r>
              <a:rPr lang="en-GB" dirty="0">
                <a:latin typeface="Corbel Light" panose="020B0303020204020204" pitchFamily="34" charset="0"/>
              </a:rPr>
              <a:t>Medical Diagnosis Systems: E.g., MYCIN.</a:t>
            </a:r>
          </a:p>
          <a:p>
            <a:r>
              <a:rPr lang="en-GB" dirty="0">
                <a:latin typeface="Corbel Light" panose="020B0303020204020204" pitchFamily="34" charset="0"/>
              </a:rPr>
              <a:t>Legal Reasoning Tools: Rule-based legal decision support.</a:t>
            </a:r>
          </a:p>
          <a:p>
            <a:r>
              <a:rPr lang="en-GB" dirty="0">
                <a:latin typeface="Corbel Light" panose="020B0303020204020204" pitchFamily="34" charset="0"/>
              </a:rPr>
              <a:t>Game AI: Early chess engines and puzzle solvers.</a:t>
            </a:r>
          </a:p>
          <a:p>
            <a:r>
              <a:rPr lang="en-GB" dirty="0">
                <a:latin typeface="Corbel Light" panose="020B0303020204020204" pitchFamily="34" charset="0"/>
              </a:rPr>
              <a:t>Natural Language Understanding: Early parsers and grammar-based systems.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2398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659360"/>
            <a:ext cx="4038600" cy="54668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Subset of AI that enables systems to learn from data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Types: Supervised, Unsupervised, and Reinforcement Learning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Used in spam detection, recommendation systems, etc.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🔍 Core Features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Learning from Data: ML systems improve performance by learning patterns from data.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Generalization: Ability to perform well on unseen data, not just the training set.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Model Training: Involves optimizing parameters to minimize error on training data.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Prediction: Once trained, models can make predictions or decisions based on new inputs.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🧠 Types of Learning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Supervised Learning: Learns from labelled data (e.g., classification, regression).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Unsupervised Learning: Finds patterns in unlabelled data (e.g., clustering, dimensionality reduction).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Semi-Supervised Learning: Combines small amounts of labelled data with large amounts of unlabelled data.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Reinforcement Learning: Learns by interacting with an environment and receiving feedback (rewards or penalties).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Self-Supervised Learning: Learns from data by generating its own labels (common in NLP and vision).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⚙️ Model Features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Feature Engineering: Selecting and transforming input variables to improve model performance.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Model Evaluation: Metrics like accuracy, precision, recall, F1-score, ROC-AUC, etc.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Overfitting &amp; Underfitting: Key challenges in model performance.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Bias-Variance Trade-off: Balancing model complexity and generalization.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Hyperparameter Tuning: Adjusting settings like learning rate, depth, etc., to optimize performance.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🧰 Tools &amp; Frameworks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Scikit-learn: General-purpose ML in Python.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TensorFlow &amp; </a:t>
            </a:r>
            <a:r>
              <a:rPr lang="en-GB" sz="700" dirty="0" err="1">
                <a:latin typeface="Comic Sans MS" panose="030F0702030302020204" pitchFamily="66" charset="0"/>
              </a:rPr>
              <a:t>PyTorch</a:t>
            </a:r>
            <a:r>
              <a:rPr lang="en-GB" sz="700" dirty="0">
                <a:latin typeface="Comic Sans MS" panose="030F0702030302020204" pitchFamily="66" charset="0"/>
              </a:rPr>
              <a:t>: Deep learning frameworks.</a:t>
            </a:r>
          </a:p>
          <a:p>
            <a:pPr marL="0" indent="0">
              <a:buNone/>
            </a:pPr>
            <a:r>
              <a:rPr lang="en-GB" sz="700" dirty="0" err="1">
                <a:latin typeface="Comic Sans MS" panose="030F0702030302020204" pitchFamily="66" charset="0"/>
              </a:rPr>
              <a:t>XGBoost</a:t>
            </a:r>
            <a:r>
              <a:rPr lang="en-GB" sz="700" dirty="0">
                <a:latin typeface="Comic Sans MS" panose="030F0702030302020204" pitchFamily="66" charset="0"/>
              </a:rPr>
              <a:t>, </a:t>
            </a:r>
            <a:r>
              <a:rPr lang="en-GB" sz="700" dirty="0" err="1">
                <a:latin typeface="Comic Sans MS" panose="030F0702030302020204" pitchFamily="66" charset="0"/>
              </a:rPr>
              <a:t>LightGBM</a:t>
            </a:r>
            <a:r>
              <a:rPr lang="en-GB" sz="700" dirty="0">
                <a:latin typeface="Comic Sans MS" panose="030F0702030302020204" pitchFamily="66" charset="0"/>
              </a:rPr>
              <a:t>: Gradient boosting libraries.</a:t>
            </a:r>
          </a:p>
          <a:p>
            <a:pPr marL="0" indent="0">
              <a:buNone/>
            </a:pPr>
            <a:r>
              <a:rPr lang="en-GB" sz="700" dirty="0" err="1">
                <a:latin typeface="Comic Sans MS" panose="030F0702030302020204" pitchFamily="66" charset="0"/>
              </a:rPr>
              <a:t>Keras</a:t>
            </a:r>
            <a:r>
              <a:rPr lang="en-GB" sz="700" dirty="0">
                <a:latin typeface="Comic Sans MS" panose="030F0702030302020204" pitchFamily="66" charset="0"/>
              </a:rPr>
              <a:t>: High-level API for neural networks.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🧪 Data Handling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Data Preprocessing: Cleaning, normalizing, encoding, and transforming data.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Data Splitting: Training, validation, and test sets.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Cross-Validation: Technique to assess model performance more reliably.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🧩 Model Interpretability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Feature Importance: Understanding which features influence predictions.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SHAP &amp; LIME: Tools for explaining model predictions.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Transparency: Especially important in regulated industries.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🛠️ Deployment &amp; Monitoring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Model Deployment: Integrating models into production systems.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Model Monitoring: Tracking performance over time to detect drift.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Model Retraining: Updating models with new data to maintain accuracy.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🌐 Applications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Natural Language Processing (NLP): Text classification, translation, sentiment analysis.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Computer Vision: Image recognition, object detection.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Recommendation Systems: Personalized content or product suggestions.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Anomaly Detection: Fraud detection, fault diagnosis.</a:t>
            </a:r>
            <a:endParaRPr sz="700" dirty="0">
              <a:latin typeface="Comic Sans MS" panose="030F0702030302020204" pitchFamily="66" charset="0"/>
            </a:endParaRPr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18B6AD28-DEE6-E707-3509-A4460CB06E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659360"/>
            <a:ext cx="4038600" cy="54668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Subset of Machine Learning using neural networks with many layers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Excels in image and speech recognition tasks</a:t>
            </a:r>
          </a:p>
          <a:p>
            <a:pPr marL="0" indent="0">
              <a:buNone/>
            </a:pPr>
            <a:r>
              <a:rPr lang="en-GB" sz="700" dirty="0">
                <a:latin typeface="Comic Sans MS" panose="030F0702030302020204" pitchFamily="66" charset="0"/>
              </a:rPr>
              <a:t>Requires large datasets and computational power</a:t>
            </a:r>
          </a:p>
          <a:p>
            <a:pPr marL="0" indent="0">
              <a:buNone/>
            </a:pPr>
            <a:r>
              <a:rPr lang="en-GB" sz="700" dirty="0"/>
              <a:t>🧠 Core Characteristics</a:t>
            </a:r>
          </a:p>
          <a:p>
            <a:pPr marL="0" indent="0">
              <a:buNone/>
            </a:pPr>
            <a:r>
              <a:rPr lang="en-GB" sz="700" dirty="0"/>
              <a:t>Hierarchical Feature Learning: Learns features at multiple levels of abstraction (e.g., edges → shapes → objects).</a:t>
            </a:r>
          </a:p>
          <a:p>
            <a:pPr marL="0" indent="0">
              <a:buNone/>
            </a:pPr>
            <a:r>
              <a:rPr lang="en-GB" sz="700" dirty="0"/>
              <a:t>End-to-End Learning: Models can learn directly from raw data to output without manual feature engineering.</a:t>
            </a:r>
          </a:p>
          <a:p>
            <a:pPr marL="0" indent="0">
              <a:buNone/>
            </a:pPr>
            <a:r>
              <a:rPr lang="en-GB" sz="700" dirty="0"/>
              <a:t>Representation Learning: Automatically discovers useful representations from data.</a:t>
            </a:r>
          </a:p>
          <a:p>
            <a:pPr marL="0" indent="0">
              <a:buNone/>
            </a:pPr>
            <a:r>
              <a:rPr lang="en-GB" sz="700" dirty="0"/>
              <a:t>Scalability: Performs well with large datasets and high-dimensional data.</a:t>
            </a:r>
          </a:p>
          <a:p>
            <a:pPr marL="0" indent="0">
              <a:buNone/>
            </a:pPr>
            <a:r>
              <a:rPr lang="en-GB" sz="700" dirty="0"/>
              <a:t>🧬 Architectural Features</a:t>
            </a:r>
          </a:p>
          <a:p>
            <a:pPr marL="0" indent="0">
              <a:buNone/>
            </a:pPr>
            <a:r>
              <a:rPr lang="en-GB" sz="700" dirty="0"/>
              <a:t>Neural Networks: Composed of layers of interconnected nodes (neurons).</a:t>
            </a:r>
          </a:p>
          <a:p>
            <a:pPr marL="0" indent="0">
              <a:buNone/>
            </a:pPr>
            <a:r>
              <a:rPr lang="en-GB" sz="700" dirty="0"/>
              <a:t>Deep Architectures: Includes many hidden layers (deep vs. shallow networks).</a:t>
            </a:r>
          </a:p>
          <a:p>
            <a:pPr marL="0" indent="0">
              <a:buNone/>
            </a:pPr>
            <a:r>
              <a:rPr lang="en-GB" sz="700" dirty="0"/>
              <a:t>Activation Functions: Non-linear functions like ReLU, Sigmoid, Tanh.</a:t>
            </a:r>
          </a:p>
          <a:p>
            <a:pPr marL="0" indent="0">
              <a:buNone/>
            </a:pPr>
            <a:r>
              <a:rPr lang="en-GB" sz="700" dirty="0"/>
              <a:t>Backpropagation: Algorithm for training neural networks by updating weights.</a:t>
            </a:r>
          </a:p>
          <a:p>
            <a:pPr marL="0" indent="0">
              <a:buNone/>
            </a:pPr>
            <a:r>
              <a:rPr lang="en-GB" sz="700" dirty="0"/>
              <a:t>Gradient Descent: Optimization technique to minimize loss functions.</a:t>
            </a:r>
          </a:p>
          <a:p>
            <a:pPr marL="0" indent="0">
              <a:buNone/>
            </a:pPr>
            <a:r>
              <a:rPr lang="en-GB" sz="700" dirty="0"/>
              <a:t>🧰 Model Types</a:t>
            </a:r>
          </a:p>
          <a:p>
            <a:pPr marL="0" indent="0">
              <a:buNone/>
            </a:pPr>
            <a:r>
              <a:rPr lang="en-GB" sz="700" dirty="0"/>
              <a:t>Convolutional Neural Networks (CNNs): Excellent for image and spatial data.</a:t>
            </a:r>
          </a:p>
          <a:p>
            <a:pPr marL="0" indent="0">
              <a:buNone/>
            </a:pPr>
            <a:r>
              <a:rPr lang="en-GB" sz="700" dirty="0"/>
              <a:t>Recurrent Neural Networks (RNNs): Designed for sequential data like time series or text.</a:t>
            </a:r>
          </a:p>
          <a:p>
            <a:pPr marL="0" indent="0">
              <a:buNone/>
            </a:pPr>
            <a:r>
              <a:rPr lang="en-GB" sz="700" dirty="0"/>
              <a:t>Long Short-Term Memory (LSTM): A type of RNN that handles long-term dependencies.</a:t>
            </a:r>
          </a:p>
          <a:p>
            <a:pPr marL="0" indent="0">
              <a:buNone/>
            </a:pPr>
            <a:r>
              <a:rPr lang="en-GB" sz="700" dirty="0"/>
              <a:t>Transformers: State-of-the-art architecture for NLP and vision tasks.</a:t>
            </a:r>
          </a:p>
          <a:p>
            <a:pPr marL="0" indent="0">
              <a:buNone/>
            </a:pPr>
            <a:r>
              <a:rPr lang="en-GB" sz="700" dirty="0"/>
              <a:t>Autoencoders: Used for unsupervised learning and dimensionality reduction.</a:t>
            </a:r>
          </a:p>
          <a:p>
            <a:pPr marL="0" indent="0">
              <a:buNone/>
            </a:pPr>
            <a:r>
              <a:rPr lang="en-GB" sz="700" dirty="0"/>
              <a:t>Generative Adversarial Networks (GANs): For generating synthetic data.</a:t>
            </a:r>
          </a:p>
          <a:p>
            <a:pPr marL="0" indent="0">
              <a:buNone/>
            </a:pPr>
            <a:r>
              <a:rPr lang="en-GB" sz="700" dirty="0"/>
              <a:t>📊 Training Features</a:t>
            </a:r>
          </a:p>
          <a:p>
            <a:pPr marL="0" indent="0">
              <a:buNone/>
            </a:pPr>
            <a:r>
              <a:rPr lang="en-GB" sz="700" dirty="0"/>
              <a:t>Large Data Requirements: Needs vast amounts of labelled data for effective training.</a:t>
            </a:r>
          </a:p>
          <a:p>
            <a:pPr marL="0" indent="0">
              <a:buNone/>
            </a:pPr>
            <a:r>
              <a:rPr lang="en-GB" sz="700" dirty="0"/>
              <a:t>High Computational Cost: Requires GPUs or TPUs for efficient training.</a:t>
            </a:r>
          </a:p>
          <a:p>
            <a:pPr marL="0" indent="0">
              <a:buNone/>
            </a:pPr>
            <a:r>
              <a:rPr lang="en-GB" sz="700" dirty="0"/>
              <a:t>Regularization Techniques: Dropout, batch normalization, weight decay to prevent overfitting.</a:t>
            </a:r>
          </a:p>
          <a:p>
            <a:pPr marL="0" indent="0">
              <a:buNone/>
            </a:pPr>
            <a:r>
              <a:rPr lang="en-GB" sz="700" dirty="0"/>
              <a:t>Transfer Learning: Using pre-trained models to adapt to new tasks.</a:t>
            </a:r>
          </a:p>
          <a:p>
            <a:pPr marL="0" indent="0">
              <a:buNone/>
            </a:pPr>
            <a:r>
              <a:rPr lang="en-GB" sz="700" dirty="0"/>
              <a:t>Fine-Tuning: Adjusting a pre-trained model to a specific dataset.</a:t>
            </a:r>
          </a:p>
          <a:p>
            <a:pPr marL="0" indent="0">
              <a:buNone/>
            </a:pPr>
            <a:r>
              <a:rPr lang="en-GB" sz="700" dirty="0"/>
              <a:t>🧪 Evaluation &amp; Performance</a:t>
            </a:r>
          </a:p>
          <a:p>
            <a:pPr marL="0" indent="0">
              <a:buNone/>
            </a:pPr>
            <a:r>
              <a:rPr lang="en-GB" sz="700" dirty="0"/>
              <a:t>Loss Functions: Cross-entropy, mean squared error, etc.</a:t>
            </a:r>
          </a:p>
          <a:p>
            <a:pPr marL="0" indent="0">
              <a:buNone/>
            </a:pPr>
            <a:r>
              <a:rPr lang="en-GB" sz="700" dirty="0"/>
              <a:t>Accuracy Metrics: Precision, recall, F1-score, etc.</a:t>
            </a:r>
          </a:p>
          <a:p>
            <a:pPr marL="0" indent="0">
              <a:buNone/>
            </a:pPr>
            <a:r>
              <a:rPr lang="en-GB" sz="700" dirty="0"/>
              <a:t>Confusion Matrix: For classification performance analysis.</a:t>
            </a:r>
          </a:p>
          <a:p>
            <a:pPr marL="0" indent="0">
              <a:buNone/>
            </a:pPr>
            <a:r>
              <a:rPr lang="en-GB" sz="700" dirty="0"/>
              <a:t>Model Explainability: Techniques like Grad-CAM, attention maps.</a:t>
            </a:r>
          </a:p>
          <a:p>
            <a:pPr marL="0" indent="0">
              <a:buNone/>
            </a:pPr>
            <a:r>
              <a:rPr lang="en-GB" sz="700" dirty="0"/>
              <a:t>🌐 Applications</a:t>
            </a:r>
          </a:p>
          <a:p>
            <a:pPr marL="0" indent="0">
              <a:buNone/>
            </a:pPr>
            <a:r>
              <a:rPr lang="en-GB" sz="700" dirty="0"/>
              <a:t>Computer Vision: Image classification, object detection, segmentation.</a:t>
            </a:r>
          </a:p>
          <a:p>
            <a:pPr marL="0" indent="0">
              <a:buNone/>
            </a:pPr>
            <a:r>
              <a:rPr lang="en-GB" sz="700" dirty="0"/>
              <a:t>Natural Language Processing (NLP): Translation, sentiment analysis, chatbots.</a:t>
            </a:r>
          </a:p>
          <a:p>
            <a:pPr marL="0" indent="0">
              <a:buNone/>
            </a:pPr>
            <a:r>
              <a:rPr lang="en-GB" sz="700" dirty="0"/>
              <a:t>Speech Recognition: Voice assistants, transcription services.</a:t>
            </a:r>
          </a:p>
          <a:p>
            <a:pPr marL="0" indent="0">
              <a:buNone/>
            </a:pPr>
            <a:r>
              <a:rPr lang="en-GB" sz="700" dirty="0"/>
              <a:t>Healthcare: Disease diagnosis, medical imaging analysis.</a:t>
            </a:r>
          </a:p>
          <a:p>
            <a:pPr marL="0" indent="0">
              <a:buNone/>
            </a:pPr>
            <a:r>
              <a:rPr lang="en-GB" sz="700" dirty="0"/>
              <a:t>Autonomous Systems: Self-driving cars, robotics.</a:t>
            </a:r>
          </a:p>
          <a:p>
            <a:pPr marL="0" indent="0">
              <a:buNone/>
            </a:pPr>
            <a:r>
              <a:rPr lang="en-GB" sz="700" dirty="0"/>
              <a:t>🛠️ Tools &amp; Frameworks</a:t>
            </a:r>
          </a:p>
          <a:p>
            <a:pPr marL="0" indent="0">
              <a:buNone/>
            </a:pPr>
            <a:r>
              <a:rPr lang="en-GB" sz="700" dirty="0"/>
              <a:t>TensorFlow &amp; </a:t>
            </a:r>
            <a:r>
              <a:rPr lang="en-GB" sz="700" dirty="0" err="1"/>
              <a:t>PyTorch</a:t>
            </a:r>
            <a:r>
              <a:rPr lang="en-GB" sz="700" dirty="0"/>
              <a:t>: Leading deep learning libraries.</a:t>
            </a:r>
          </a:p>
          <a:p>
            <a:pPr marL="0" indent="0">
              <a:buNone/>
            </a:pPr>
            <a:r>
              <a:rPr lang="en-GB" sz="700" dirty="0" err="1"/>
              <a:t>Keras</a:t>
            </a:r>
            <a:r>
              <a:rPr lang="en-GB" sz="700" dirty="0"/>
              <a:t>: High-level API for building neural networks.</a:t>
            </a:r>
          </a:p>
          <a:p>
            <a:pPr marL="0" indent="0">
              <a:buNone/>
            </a:pPr>
            <a:r>
              <a:rPr lang="en-GB" sz="700" dirty="0"/>
              <a:t>ONNX: Open format for model interoperability.</a:t>
            </a:r>
          </a:p>
          <a:p>
            <a:pPr marL="0" indent="0">
              <a:buNone/>
            </a:pPr>
            <a:r>
              <a:rPr lang="en-GB" sz="700" dirty="0"/>
              <a:t>Hugging Face Transformers: Pre-trained models for NLP.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1760C7-5B54-67D4-1939-3F54412090A9}"/>
              </a:ext>
            </a:extLst>
          </p:cNvPr>
          <p:cNvSpPr txBox="1"/>
          <p:nvPr/>
        </p:nvSpPr>
        <p:spPr>
          <a:xfrm>
            <a:off x="457200" y="290027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latin typeface="Comic Sans MS" panose="030F0702030302020204" pitchFamily="66" charset="0"/>
              </a:rPr>
              <a:t>Machine Learning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22740B-66C7-7CE0-226E-BE39C762ED6E}"/>
              </a:ext>
            </a:extLst>
          </p:cNvPr>
          <p:cNvSpPr txBox="1"/>
          <p:nvPr/>
        </p:nvSpPr>
        <p:spPr>
          <a:xfrm>
            <a:off x="4648200" y="27463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Deep Learning</a:t>
            </a:r>
          </a:p>
        </p:txBody>
      </p:sp>
    </p:spTree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176513" cy="4525963"/>
          </a:xfrm>
        </p:spPr>
        <p:txBody>
          <a:bodyPr>
            <a:normAutofit fontScale="77500" lnSpcReduction="20000"/>
          </a:bodyPr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dirty="0">
                <a:solidFill>
                  <a:schemeClr val="accent6"/>
                </a:solidFill>
              </a:rPr>
              <a:t>TensorFlow</a:t>
            </a:r>
            <a:r>
              <a:rPr dirty="0"/>
              <a:t>: Open-source library by Google</a:t>
            </a:r>
          </a:p>
          <a:p>
            <a:r>
              <a:rPr dirty="0" err="1">
                <a:solidFill>
                  <a:srgbClr val="FF0000"/>
                </a:solidFill>
              </a:rPr>
              <a:t>PyTorch</a:t>
            </a:r>
            <a:r>
              <a:rPr dirty="0"/>
              <a:t>: Popular deep learning framework by Facebook</a:t>
            </a:r>
          </a:p>
          <a:p>
            <a:r>
              <a:rPr dirty="0">
                <a:solidFill>
                  <a:schemeClr val="accent6"/>
                </a:solidFill>
              </a:rPr>
              <a:t>Scikit-learn</a:t>
            </a:r>
            <a:r>
              <a:rPr dirty="0"/>
              <a:t>: Simple and efficient tools for data mining and analysis</a:t>
            </a:r>
          </a:p>
          <a:p>
            <a:r>
              <a:rPr dirty="0" err="1">
                <a:solidFill>
                  <a:srgbClr val="FF0000"/>
                </a:solidFill>
              </a:rPr>
              <a:t>Keras</a:t>
            </a:r>
            <a:r>
              <a:rPr dirty="0"/>
              <a:t>: High-level neural networks API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82A907-159C-B429-44D5-2C998B1619FC}"/>
              </a:ext>
            </a:extLst>
          </p:cNvPr>
          <p:cNvSpPr txBox="1"/>
          <p:nvPr/>
        </p:nvSpPr>
        <p:spPr>
          <a:xfrm>
            <a:off x="983410" y="190583"/>
            <a:ext cx="59090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dirty="0">
                <a:latin typeface="Bahnschrift Light Condensed" panose="020B0502040204020203" pitchFamily="34" charset="0"/>
              </a:rPr>
              <a:t>Common Tools and Frameworks</a:t>
            </a:r>
          </a:p>
        </p:txBody>
      </p:sp>
      <p:pic>
        <p:nvPicPr>
          <p:cNvPr id="9" name="Picture 8" descr="A logo with a circle and a drop of water&#10;&#10;AI-generated content may be incorrect.">
            <a:extLst>
              <a:ext uri="{FF2B5EF4-FFF2-40B4-BE49-F238E27FC236}">
                <a16:creationId xmlns:a16="http://schemas.microsoft.com/office/drawing/2014/main" id="{A0D15F2F-739D-3094-A94A-DBC0D221D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1406" y="1323077"/>
            <a:ext cx="2542697" cy="1652201"/>
          </a:xfrm>
          <a:prstGeom prst="rect">
            <a:avLst/>
          </a:prstGeom>
        </p:spPr>
      </p:pic>
      <p:pic>
        <p:nvPicPr>
          <p:cNvPr id="10" name="Picture 9" descr="A logo of a company&#10;&#10;AI-generated content may be incorrect.">
            <a:extLst>
              <a:ext uri="{FF2B5EF4-FFF2-40B4-BE49-F238E27FC236}">
                <a16:creationId xmlns:a16="http://schemas.microsoft.com/office/drawing/2014/main" id="{9D11110D-43C6-968B-C9F1-EE1058600F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908" y="1347245"/>
            <a:ext cx="2542697" cy="1628033"/>
          </a:xfrm>
          <a:prstGeom prst="rect">
            <a:avLst/>
          </a:prstGeom>
        </p:spPr>
      </p:pic>
      <p:pic>
        <p:nvPicPr>
          <p:cNvPr id="12" name="Picture 11" descr="A red square with a white letter k&#10;&#10;AI-generated content may be incorrect.">
            <a:extLst>
              <a:ext uri="{FF2B5EF4-FFF2-40B4-BE49-F238E27FC236}">
                <a16:creationId xmlns:a16="http://schemas.microsoft.com/office/drawing/2014/main" id="{EBFCDD46-F651-24C2-2E15-19A0917283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1638" y="3499393"/>
            <a:ext cx="2011362" cy="2011362"/>
          </a:xfrm>
          <a:prstGeom prst="rect">
            <a:avLst/>
          </a:prstGeom>
        </p:spPr>
      </p:pic>
      <p:pic>
        <p:nvPicPr>
          <p:cNvPr id="16" name="Picture 15" descr="A logo for a machine learning&#10;&#10;AI-generated content may be incorrect.">
            <a:extLst>
              <a:ext uri="{FF2B5EF4-FFF2-40B4-BE49-F238E27FC236}">
                <a16:creationId xmlns:a16="http://schemas.microsoft.com/office/drawing/2014/main" id="{E6F63CD2-8203-78BF-8DE9-8D61C7A9EA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323077"/>
            <a:ext cx="2975249" cy="167357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A2F1D06-FE72-F55B-2107-123FC15A6FFE}"/>
              </a:ext>
            </a:extLst>
          </p:cNvPr>
          <p:cNvSpPr/>
          <p:nvPr/>
        </p:nvSpPr>
        <p:spPr>
          <a:xfrm>
            <a:off x="1054885" y="2962402"/>
            <a:ext cx="810000" cy="810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FC987D-430E-270E-82E8-62D2AADB7631}"/>
              </a:ext>
            </a:extLst>
          </p:cNvPr>
          <p:cNvSpPr/>
          <p:nvPr/>
        </p:nvSpPr>
        <p:spPr>
          <a:xfrm>
            <a:off x="499499" y="4043960"/>
            <a:ext cx="1800000" cy="720000"/>
          </a:xfrm>
          <a:custGeom>
            <a:avLst/>
            <a:gdLst>
              <a:gd name="connsiteX0" fmla="*/ 0 w 1800000"/>
              <a:gd name="connsiteY0" fmla="*/ 0 h 720000"/>
              <a:gd name="connsiteX1" fmla="*/ 1800000 w 1800000"/>
              <a:gd name="connsiteY1" fmla="*/ 0 h 720000"/>
              <a:gd name="connsiteX2" fmla="*/ 1800000 w 1800000"/>
              <a:gd name="connsiteY2" fmla="*/ 720000 h 720000"/>
              <a:gd name="connsiteX3" fmla="*/ 0 w 1800000"/>
              <a:gd name="connsiteY3" fmla="*/ 720000 h 720000"/>
              <a:gd name="connsiteX4" fmla="*/ 0 w 180000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720000">
                <a:moveTo>
                  <a:pt x="0" y="0"/>
                </a:moveTo>
                <a:lnTo>
                  <a:pt x="1800000" y="0"/>
                </a:lnTo>
                <a:lnTo>
                  <a:pt x="180000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lvl="0" indent="0" algn="ctr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500" kern="1200" dirty="0"/>
              <a:t>Healthcare: Disease diagnosis, drug discovery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4CACBD-89F8-55BB-AE23-4487F7E6E9F8}"/>
              </a:ext>
            </a:extLst>
          </p:cNvPr>
          <p:cNvSpPr/>
          <p:nvPr/>
        </p:nvSpPr>
        <p:spPr>
          <a:xfrm>
            <a:off x="3109500" y="2962402"/>
            <a:ext cx="810000" cy="810000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AA0B92F-D447-6E79-A634-D736B8CA3F56}"/>
              </a:ext>
            </a:extLst>
          </p:cNvPr>
          <p:cNvSpPr/>
          <p:nvPr/>
        </p:nvSpPr>
        <p:spPr>
          <a:xfrm>
            <a:off x="2614500" y="4043960"/>
            <a:ext cx="1800000" cy="720000"/>
          </a:xfrm>
          <a:custGeom>
            <a:avLst/>
            <a:gdLst>
              <a:gd name="connsiteX0" fmla="*/ 0 w 1800000"/>
              <a:gd name="connsiteY0" fmla="*/ 0 h 720000"/>
              <a:gd name="connsiteX1" fmla="*/ 1800000 w 1800000"/>
              <a:gd name="connsiteY1" fmla="*/ 0 h 720000"/>
              <a:gd name="connsiteX2" fmla="*/ 1800000 w 1800000"/>
              <a:gd name="connsiteY2" fmla="*/ 720000 h 720000"/>
              <a:gd name="connsiteX3" fmla="*/ 0 w 1800000"/>
              <a:gd name="connsiteY3" fmla="*/ 720000 h 720000"/>
              <a:gd name="connsiteX4" fmla="*/ 0 w 180000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720000">
                <a:moveTo>
                  <a:pt x="0" y="0"/>
                </a:moveTo>
                <a:lnTo>
                  <a:pt x="1800000" y="0"/>
                </a:lnTo>
                <a:lnTo>
                  <a:pt x="180000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lvl="0" indent="0" algn="ctr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500" kern="1200"/>
              <a:t>Finance: Fraud detection, algorithmic trading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A46F63-4D7A-EC71-8398-BA4ABBA0D203}"/>
              </a:ext>
            </a:extLst>
          </p:cNvPr>
          <p:cNvSpPr/>
          <p:nvPr/>
        </p:nvSpPr>
        <p:spPr>
          <a:xfrm>
            <a:off x="5224500" y="2962402"/>
            <a:ext cx="810000" cy="810000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FAB3BF3-7A19-A24F-FFC6-986BF54D6449}"/>
              </a:ext>
            </a:extLst>
          </p:cNvPr>
          <p:cNvSpPr/>
          <p:nvPr/>
        </p:nvSpPr>
        <p:spPr>
          <a:xfrm>
            <a:off x="4729500" y="4043960"/>
            <a:ext cx="1800000" cy="720000"/>
          </a:xfrm>
          <a:custGeom>
            <a:avLst/>
            <a:gdLst>
              <a:gd name="connsiteX0" fmla="*/ 0 w 1800000"/>
              <a:gd name="connsiteY0" fmla="*/ 0 h 720000"/>
              <a:gd name="connsiteX1" fmla="*/ 1800000 w 1800000"/>
              <a:gd name="connsiteY1" fmla="*/ 0 h 720000"/>
              <a:gd name="connsiteX2" fmla="*/ 1800000 w 1800000"/>
              <a:gd name="connsiteY2" fmla="*/ 720000 h 720000"/>
              <a:gd name="connsiteX3" fmla="*/ 0 w 1800000"/>
              <a:gd name="connsiteY3" fmla="*/ 720000 h 720000"/>
              <a:gd name="connsiteX4" fmla="*/ 0 w 180000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720000">
                <a:moveTo>
                  <a:pt x="0" y="0"/>
                </a:moveTo>
                <a:lnTo>
                  <a:pt x="1800000" y="0"/>
                </a:lnTo>
                <a:lnTo>
                  <a:pt x="180000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lvl="0" indent="0" algn="ctr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500" kern="1200"/>
              <a:t>Transportation: Autonomous vehicles, traffic prediction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4097F89-AC6F-BAF9-6A3B-5E94F9A97473}"/>
              </a:ext>
            </a:extLst>
          </p:cNvPr>
          <p:cNvSpPr/>
          <p:nvPr/>
        </p:nvSpPr>
        <p:spPr>
          <a:xfrm>
            <a:off x="7339500" y="2962402"/>
            <a:ext cx="810000" cy="810000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77640FC-6793-808B-0F1B-974C52DAA3AB}"/>
              </a:ext>
            </a:extLst>
          </p:cNvPr>
          <p:cNvSpPr/>
          <p:nvPr/>
        </p:nvSpPr>
        <p:spPr>
          <a:xfrm>
            <a:off x="6844500" y="4043960"/>
            <a:ext cx="1800000" cy="720000"/>
          </a:xfrm>
          <a:custGeom>
            <a:avLst/>
            <a:gdLst>
              <a:gd name="connsiteX0" fmla="*/ 0 w 1800000"/>
              <a:gd name="connsiteY0" fmla="*/ 0 h 720000"/>
              <a:gd name="connsiteX1" fmla="*/ 1800000 w 1800000"/>
              <a:gd name="connsiteY1" fmla="*/ 0 h 720000"/>
              <a:gd name="connsiteX2" fmla="*/ 1800000 w 1800000"/>
              <a:gd name="connsiteY2" fmla="*/ 720000 h 720000"/>
              <a:gd name="connsiteX3" fmla="*/ 0 w 1800000"/>
              <a:gd name="connsiteY3" fmla="*/ 720000 h 720000"/>
              <a:gd name="connsiteX4" fmla="*/ 0 w 180000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720000">
                <a:moveTo>
                  <a:pt x="0" y="0"/>
                </a:moveTo>
                <a:lnTo>
                  <a:pt x="1800000" y="0"/>
                </a:lnTo>
                <a:lnTo>
                  <a:pt x="180000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lvl="0" indent="0" algn="ctr" defTabSz="6667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500" kern="1200"/>
              <a:t>Customer Service: Chatbots, virtual assistants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2D0EB1-57D7-0C97-5DCA-AF97AEB54846}"/>
              </a:ext>
            </a:extLst>
          </p:cNvPr>
          <p:cNvSpPr txBox="1"/>
          <p:nvPr/>
        </p:nvSpPr>
        <p:spPr>
          <a:xfrm>
            <a:off x="353683" y="384473"/>
            <a:ext cx="84366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5400" dirty="0"/>
              <a:t>Real-World Applications of AI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00F70BC6B148488BE5C592EA4695CA" ma:contentTypeVersion="4" ma:contentTypeDescription="Create a new document." ma:contentTypeScope="" ma:versionID="84988b0055d1c65b816879b89e664f15">
  <xsd:schema xmlns:xsd="http://www.w3.org/2001/XMLSchema" xmlns:xs="http://www.w3.org/2001/XMLSchema" xmlns:p="http://schemas.microsoft.com/office/2006/metadata/properties" xmlns:ns2="9830f926-b335-4aa7-9466-bc8f4929042a" targetNamespace="http://schemas.microsoft.com/office/2006/metadata/properties" ma:root="true" ma:fieldsID="6815f4b97cc4e1737cd7998eab77b2e2" ns2:_="">
    <xsd:import namespace="9830f926-b335-4aa7-9466-bc8f492904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30f926-b335-4aa7-9466-bc8f4929042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5C468AC-F85D-43B1-B57C-9D1C5916B9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830f926-b335-4aa7-9466-bc8f4929042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FEB8EA5-50FE-4FEE-90B4-45988E94094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4BEB3C-00AF-4A17-9A4B-AEEDB7E63C54}">
  <ds:schemaRefs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dcmitype/"/>
    <ds:schemaRef ds:uri="http://www.w3.org/XML/1998/namespace"/>
    <ds:schemaRef ds:uri="http://schemas.openxmlformats.org/package/2006/metadata/core-properties"/>
    <ds:schemaRef ds:uri="9830f926-b335-4aa7-9466-bc8f4929042a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1397</Words>
  <Application>Microsoft Office PowerPoint</Application>
  <PresentationFormat>On-screen Show (4:3)</PresentationFormat>
  <Paragraphs>154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Aldhabi</vt:lpstr>
      <vt:lpstr>Aptos</vt:lpstr>
      <vt:lpstr>Arial</vt:lpstr>
      <vt:lpstr>Bahnschrift Light Condensed</vt:lpstr>
      <vt:lpstr>Calibri</vt:lpstr>
      <vt:lpstr>Comic Sans MS</vt:lpstr>
      <vt:lpstr>Corbel Light</vt:lpstr>
      <vt:lpstr>Dreaming Outloud Script Pro</vt:lpstr>
      <vt:lpstr>Papyrus</vt:lpstr>
      <vt:lpstr>Tahoma</vt:lpstr>
      <vt:lpstr>Office Theme</vt:lpstr>
      <vt:lpstr>AI - Approaches, Methods, and Tools</vt:lpstr>
      <vt:lpstr>PowerPoint Presentation</vt:lpstr>
      <vt:lpstr>PowerPoint Presentation</vt:lpstr>
      <vt:lpstr>Symbolic AI</vt:lpstr>
      <vt:lpstr>Symbolic AI</vt:lpstr>
      <vt:lpstr>Symbolic AI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Shopland, Nicholas</cp:lastModifiedBy>
  <cp:revision>2</cp:revision>
  <dcterms:created xsi:type="dcterms:W3CDTF">2013-01-27T09:14:16Z</dcterms:created>
  <dcterms:modified xsi:type="dcterms:W3CDTF">2025-07-24T08:02:19Z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0x0101004A00F70BC6B148488BE5C592EA4695CA</vt:lpwstr>
  </property>
</Properties>
</file>